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F49DE240-714A-44CE-87AF-57B2B24BCCC0}" type="datetimeFigureOut">
              <a:rPr lang="de-DE" smtClean="0"/>
              <a:pPr/>
              <a:t>17.11.2017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00EE761-66C3-4B66-825A-80E09446A217}"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DE240-714A-44CE-87AF-57B2B24BCCC0}" type="datetimeFigureOut">
              <a:rPr lang="de-DE" smtClean="0"/>
              <a:pPr/>
              <a:t>17.11.2017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EE761-66C3-4B66-825A-80E09446A217}"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AT" b="1" dirty="0"/>
              <a:t>Österreichische Völkerstrafrechtsnovelle</a:t>
            </a:r>
            <a:r>
              <a:rPr lang="de-DE" dirty="0"/>
              <a:t/>
            </a:r>
            <a:br>
              <a:rPr lang="de-DE" dirty="0"/>
            </a:br>
            <a:endParaRPr lang="de-DE" dirty="0"/>
          </a:p>
        </p:txBody>
      </p:sp>
      <p:sp>
        <p:nvSpPr>
          <p:cNvPr id="3" name="Untertitel 2"/>
          <p:cNvSpPr>
            <a:spLocks noGrp="1"/>
          </p:cNvSpPr>
          <p:nvPr>
            <p:ph type="subTitle" idx="1"/>
          </p:nvPr>
        </p:nvSpPr>
        <p:spPr/>
        <p:txBody>
          <a:bodyPr/>
          <a:lstStyle/>
          <a:p>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de-AT" u="sng" dirty="0"/>
              <a:t>Angleichung der Verjährungsbestimmungen:</a:t>
            </a:r>
            <a:endParaRPr lang="de-DE" dirty="0"/>
          </a:p>
          <a:p>
            <a:pPr>
              <a:buNone/>
            </a:pPr>
            <a:r>
              <a:rPr lang="de-DE" dirty="0" smtClean="0">
                <a:latin typeface="Times New Roman" pitchFamily="18" charset="0"/>
                <a:cs typeface="Times New Roman" pitchFamily="18" charset="0"/>
              </a:rPr>
              <a:t>    </a:t>
            </a:r>
            <a:r>
              <a:rPr lang="de-DE" dirty="0" smtClean="0">
                <a:latin typeface="Cambria" pitchFamily="18" charset="0"/>
                <a:cs typeface="Times New Roman" pitchFamily="18" charset="0"/>
              </a:rPr>
              <a:t>§ </a:t>
            </a:r>
            <a:r>
              <a:rPr lang="de-DE" dirty="0">
                <a:latin typeface="Cambria" pitchFamily="18" charset="0"/>
                <a:cs typeface="Times New Roman" pitchFamily="18" charset="0"/>
              </a:rPr>
              <a:t>57 Abs.1 …………….. strafbare Handlungen nach dem fünfundzwanzigsten Abschnitt (das sind Völkermord, Verbrechen gegen die Menschlichkeit und Kriegsverbrechen) verjähren nicht. Diese Tatbestände werden in den neuen Bestimmungen §321 a – j normiert, wobei der Gesetzeswortlaut weitgehend den entsprechenden Bestimmungen des Römer Statuts bzw. jenen der anderen zuvor genannten Abkommen folgt.</a:t>
            </a:r>
          </a:p>
          <a:p>
            <a:pPr>
              <a:buNone/>
            </a:pP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u="sng" dirty="0"/>
              <a:t>Geltungsbereich:</a:t>
            </a:r>
            <a:endParaRPr lang="de-DE" dirty="0"/>
          </a:p>
          <a:p>
            <a:pPr>
              <a:buNone/>
            </a:pPr>
            <a:r>
              <a:rPr lang="de-DE" dirty="0" smtClean="0"/>
              <a:t>    </a:t>
            </a:r>
            <a:r>
              <a:rPr lang="de-DE" dirty="0" smtClean="0">
                <a:latin typeface="Cambria" pitchFamily="18" charset="0"/>
              </a:rPr>
              <a:t>§ </a:t>
            </a:r>
            <a:r>
              <a:rPr lang="de-DE" dirty="0">
                <a:latin typeface="Cambria" pitchFamily="18" charset="0"/>
              </a:rPr>
              <a:t>64.</a:t>
            </a:r>
            <a:r>
              <a:rPr lang="de-DE" b="1" dirty="0">
                <a:latin typeface="Cambria" pitchFamily="18" charset="0"/>
              </a:rPr>
              <a:t> </a:t>
            </a:r>
            <a:r>
              <a:rPr lang="de-DE" dirty="0">
                <a:latin typeface="Cambria" pitchFamily="18" charset="0"/>
              </a:rPr>
              <a:t>Abs.1 …………………….. Strafbare Handlungen im Ausland nach dem fünfundzwanzigsten Abschnitt werden ohne Rücksicht auf die Gesetze des Tatorts bestraft. </a:t>
            </a:r>
          </a:p>
          <a:p>
            <a:pPr>
              <a:buNone/>
            </a:pP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dirty="0" smtClean="0"/>
              <a:t>    Im </a:t>
            </a:r>
            <a:r>
              <a:rPr lang="de-DE" dirty="0"/>
              <a:t>Rahmen der Überprüfungskonferenz des RS vom 31. Mai bis 11. Juni 2010 in Kampala war eine Änderung des RS beschlossen worden, mit der eine Definition des </a:t>
            </a:r>
            <a:r>
              <a:rPr lang="de-DE" b="1" dirty="0"/>
              <a:t>Verbrechens der Aggression</a:t>
            </a:r>
            <a:r>
              <a:rPr lang="de-DE" dirty="0"/>
              <a:t> in das RS aufgenommen und Bedingungen der Ausübung der Gerichtsbarkeit des </a:t>
            </a:r>
            <a:r>
              <a:rPr lang="de-DE" dirty="0" err="1"/>
              <a:t>IStGH</a:t>
            </a:r>
            <a:r>
              <a:rPr lang="de-DE" dirty="0"/>
              <a:t> über dieses Verbrechen festgelegt wurden (Resolution RC/Res. 6 vom 11.Juni 2010). </a:t>
            </a:r>
          </a:p>
          <a:p>
            <a:pPr>
              <a:buNone/>
            </a:pP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de-DE" dirty="0" smtClean="0"/>
              <a:t>    Diese </a:t>
            </a:r>
            <a:r>
              <a:rPr lang="de-DE" dirty="0"/>
              <a:t>Änderung wurde von Österreich am 14. Juli 2014 ratifiziert (28 BlgNR.XXV. GP), kann aber völkerrechtlich nicht vor 2017 in Kraft treten. Inzwischen ist das völkerrechtliche Wirksamwerden in realistische Nähe gerückt. Daher  hat Österreich durch  </a:t>
            </a:r>
            <a:r>
              <a:rPr lang="de-DE" b="1" dirty="0"/>
              <a:t>Aufnahme des Verbrechens der Aggression in das StGB am 1. Jänner 2016</a:t>
            </a:r>
            <a:r>
              <a:rPr lang="de-DE" dirty="0"/>
              <a:t> (</a:t>
            </a:r>
            <a:r>
              <a:rPr lang="de-DE" dirty="0" err="1"/>
              <a:t>BGbl</a:t>
            </a:r>
            <a:r>
              <a:rPr lang="de-DE" dirty="0"/>
              <a:t>. I Nr.112/2015) einen weiteren Schritt zur Umsetzung des Völkerstrafrechts gesetzt.</a:t>
            </a:r>
          </a:p>
          <a:p>
            <a:pPr>
              <a:buNone/>
            </a:pPr>
            <a:r>
              <a:rPr lang="de-AT" dirty="0" smtClean="0"/>
              <a:t>  </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700" b="1" dirty="0">
                <a:latin typeface="Cambria" pitchFamily="18" charset="0"/>
              </a:rPr>
              <a:t>Verbrechen der Aggression</a:t>
            </a:r>
            <a:r>
              <a:rPr lang="de-DE" dirty="0"/>
              <a:t/>
            </a:r>
            <a:br>
              <a:rPr lang="de-DE" dirty="0"/>
            </a:br>
            <a:endParaRPr lang="de-DE" dirty="0"/>
          </a:p>
        </p:txBody>
      </p:sp>
      <p:sp>
        <p:nvSpPr>
          <p:cNvPr id="3" name="Inhaltsplatzhalter 2"/>
          <p:cNvSpPr>
            <a:spLocks noGrp="1"/>
          </p:cNvSpPr>
          <p:nvPr>
            <p:ph idx="1"/>
          </p:nvPr>
        </p:nvSpPr>
        <p:spPr/>
        <p:txBody>
          <a:bodyPr>
            <a:normAutofit fontScale="70000" lnSpcReduction="20000"/>
          </a:bodyPr>
          <a:lstStyle/>
          <a:p>
            <a:pPr>
              <a:buNone/>
            </a:pPr>
            <a:r>
              <a:rPr lang="de-DE" b="1" dirty="0">
                <a:latin typeface="Cambria" pitchFamily="18" charset="0"/>
              </a:rPr>
              <a:t>§ 321k. </a:t>
            </a:r>
            <a:r>
              <a:rPr lang="de-DE" dirty="0">
                <a:latin typeface="Cambria" pitchFamily="18" charset="0"/>
              </a:rPr>
              <a:t>(1) Wer tatsächlich in der Lage ist, das politische oder </a:t>
            </a:r>
            <a:r>
              <a:rPr lang="de-DE" dirty="0" smtClean="0">
                <a:latin typeface="Cambria" pitchFamily="18" charset="0"/>
              </a:rPr>
              <a:t>militärische Handeln </a:t>
            </a:r>
            <a:r>
              <a:rPr lang="de-DE" dirty="0">
                <a:latin typeface="Cambria" pitchFamily="18" charset="0"/>
              </a:rPr>
              <a:t>eines Staates zu kontrollieren oder zu lenken, und eine Angriffshandlung, die ihrer Art, ihrer Schwere und ihrem Umfang nach eine offenkundige Verletzung der Satzung der Vereinten Nationen darstellt, einleitet oder ausführt, ist mit Freiheitsstrafe von zehn bis zu zwanzig Jahren zu bestrafen. </a:t>
            </a:r>
          </a:p>
          <a:p>
            <a:pPr>
              <a:buNone/>
            </a:pPr>
            <a:r>
              <a:rPr lang="de-DE" dirty="0">
                <a:latin typeface="Cambria" pitchFamily="18" charset="0"/>
              </a:rPr>
              <a:t>(2) Wer unter den in Abs. 1 bezeichneten Voraussetzungen eine solche Angriffshandlung plant oder vorbereitet, ist mit Freiheitsstrafe von fünf bis zu zehn Jahren zu bestrafen.</a:t>
            </a:r>
          </a:p>
          <a:p>
            <a:pPr>
              <a:buNone/>
            </a:pPr>
            <a:r>
              <a:rPr lang="de-DE" dirty="0">
                <a:latin typeface="Cambria" pitchFamily="18" charset="0"/>
              </a:rPr>
              <a:t>(3) Im Sinne des Abs. 1 bedeutet „Angriffshandlung“ eine gegen die</a:t>
            </a:r>
          </a:p>
          <a:p>
            <a:pPr>
              <a:buNone/>
            </a:pPr>
            <a:r>
              <a:rPr lang="de-DE" dirty="0" smtClean="0">
                <a:latin typeface="Cambria" pitchFamily="18" charset="0"/>
              </a:rPr>
              <a:t>      Souveränität</a:t>
            </a:r>
            <a:r>
              <a:rPr lang="de-DE" dirty="0">
                <a:latin typeface="Cambria" pitchFamily="18" charset="0"/>
              </a:rPr>
              <a:t>, die territoriale Unversehrtheit oder die politische Unabhängigkeit eines Staates gerichtete oder sonst mit der Satzung der Vereinten Nationen unvereinbare Anwendung von Waffengewalt durch einen anderen Staat.</a:t>
            </a:r>
          </a:p>
          <a:p>
            <a:pPr>
              <a:buNone/>
            </a:pP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dirty="0" smtClean="0"/>
              <a:t>    Es </a:t>
            </a:r>
            <a:r>
              <a:rPr lang="de-DE" dirty="0"/>
              <a:t>galt, die im </a:t>
            </a:r>
            <a:r>
              <a:rPr lang="de-DE" b="1" dirty="0"/>
              <a:t>Römer Statut</a:t>
            </a:r>
            <a:r>
              <a:rPr lang="de-DE" dirty="0"/>
              <a:t> (RS) des </a:t>
            </a:r>
            <a:r>
              <a:rPr lang="de-DE" b="1" dirty="0"/>
              <a:t>Internationalen Strafgerichtshofes</a:t>
            </a:r>
            <a:r>
              <a:rPr lang="de-DE" dirty="0"/>
              <a:t> (</a:t>
            </a:r>
            <a:r>
              <a:rPr lang="de-DE" dirty="0" err="1"/>
              <a:t>IStGH</a:t>
            </a:r>
            <a:r>
              <a:rPr lang="de-DE" dirty="0"/>
              <a:t>) normierten völkerrechtlichen Verbrechen (</a:t>
            </a:r>
            <a:r>
              <a:rPr lang="de-DE" b="1" dirty="0"/>
              <a:t>Völkermord,</a:t>
            </a:r>
            <a:r>
              <a:rPr lang="de-DE" dirty="0"/>
              <a:t> </a:t>
            </a:r>
            <a:r>
              <a:rPr lang="de-DE" b="1" dirty="0"/>
              <a:t>Kriegsverbrechen, Verbrechen gegen die Menschlichkeit</a:t>
            </a:r>
            <a:r>
              <a:rPr lang="de-DE" dirty="0"/>
              <a:t>)</a:t>
            </a:r>
            <a:r>
              <a:rPr lang="de-DE" b="1" dirty="0"/>
              <a:t> </a:t>
            </a:r>
            <a:r>
              <a:rPr lang="de-DE" dirty="0"/>
              <a:t>speziell in das ö. Strafrecht zu übernehmen. Lediglich der Tatbestand des Völkermords </a:t>
            </a:r>
            <a:r>
              <a:rPr lang="de-DE" dirty="0" err="1"/>
              <a:t>iSv</a:t>
            </a:r>
            <a:r>
              <a:rPr lang="de-DE" dirty="0"/>
              <a:t> Art. 6 RS existierte bereits in Form des § 321 StGB.</a:t>
            </a:r>
          </a:p>
          <a:p>
            <a:pPr>
              <a:buNone/>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dirty="0" smtClean="0"/>
              <a:t>    Zudem </a:t>
            </a:r>
            <a:r>
              <a:rPr lang="de-DE" dirty="0"/>
              <a:t>sollte auch das </a:t>
            </a:r>
            <a:r>
              <a:rPr lang="de-DE" b="1" dirty="0"/>
              <a:t>Zweite Protokoll zur Haager Konvention </a:t>
            </a:r>
            <a:r>
              <a:rPr lang="de-DE" dirty="0"/>
              <a:t>von 1954 zum Schutz von Kulturgut bei bewaffneten Konflikten und das </a:t>
            </a:r>
            <a:r>
              <a:rPr lang="de-DE" b="1" dirty="0"/>
              <a:t>Übereinkommen zum Schutz aller Menschen vor dem </a:t>
            </a:r>
            <a:r>
              <a:rPr lang="de-DE" b="1" dirty="0" err="1"/>
              <a:t>Verschwindenlassen</a:t>
            </a:r>
            <a:r>
              <a:rPr lang="de-DE" dirty="0"/>
              <a:t> durch Einfügen entsprechender Tatbestände in das StGB umgesetzt werden.</a:t>
            </a:r>
          </a:p>
          <a:p>
            <a:pPr>
              <a:buNone/>
            </a:pP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
            </a:r>
            <a:br>
              <a:rPr lang="de-DE" b="1" dirty="0" smtClean="0"/>
            </a:br>
            <a:r>
              <a:rPr lang="de-DE" b="1" dirty="0" smtClean="0"/>
              <a:t>Warum </a:t>
            </a:r>
            <a:r>
              <a:rPr lang="de-DE" b="1" dirty="0" smtClean="0"/>
              <a:t>das alles und warum </a:t>
            </a:r>
            <a:r>
              <a:rPr lang="de-DE" b="1" dirty="0" smtClean="0"/>
              <a:t>so spät? </a:t>
            </a:r>
            <a:r>
              <a:rPr lang="de-DE" dirty="0" smtClean="0"/>
              <a:t/>
            </a:r>
            <a:br>
              <a:rPr lang="de-DE" dirty="0" smtClean="0"/>
            </a:br>
            <a:endParaRPr lang="de-DE" dirty="0"/>
          </a:p>
        </p:txBody>
      </p:sp>
      <p:sp>
        <p:nvSpPr>
          <p:cNvPr id="3" name="Inhaltsplatzhalter 2"/>
          <p:cNvSpPr>
            <a:spLocks noGrp="1"/>
          </p:cNvSpPr>
          <p:nvPr>
            <p:ph idx="1"/>
          </p:nvPr>
        </p:nvSpPr>
        <p:spPr/>
        <p:txBody>
          <a:bodyPr/>
          <a:lstStyle/>
          <a:p>
            <a:pPr>
              <a:buNone/>
            </a:pPr>
            <a:r>
              <a:rPr lang="de-AT" dirty="0" smtClean="0"/>
              <a:t>     </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dirty="0" smtClean="0"/>
              <a:t>    Das </a:t>
            </a:r>
            <a:r>
              <a:rPr lang="de-DE" dirty="0"/>
              <a:t>RS kennt das sog. </a:t>
            </a:r>
            <a:r>
              <a:rPr lang="de-DE" b="1" dirty="0" err="1"/>
              <a:t>Komplimentaritätsprinzip</a:t>
            </a:r>
            <a:r>
              <a:rPr lang="de-DE" dirty="0"/>
              <a:t>, verankert in Artikel 17 Abs.1 </a:t>
            </a:r>
            <a:r>
              <a:rPr lang="de-DE" dirty="0" err="1"/>
              <a:t>lit</a:t>
            </a:r>
            <a:r>
              <a:rPr lang="de-DE" dirty="0"/>
              <a:t>. a RS. Demnach </a:t>
            </a:r>
            <a:r>
              <a:rPr lang="de-DE" b="1" dirty="0"/>
              <a:t>soll ein Staat, der Gerichtsbarkeit über eine Sache hat, Ermittlungen oder eine Strafverfolgung grundsätzlich selbst durchführen, es sei denn, der Staat ist nicht willens oder nicht in der Lage, die Ermittlungen oder die Strafverfolgung ernsthaft durchzuführen. </a:t>
            </a:r>
            <a:endParaRPr lang="de-DE" dirty="0"/>
          </a:p>
          <a:p>
            <a:pPr>
              <a:buNone/>
            </a:pP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normAutofit fontScale="85000" lnSpcReduction="10000"/>
          </a:bodyPr>
          <a:lstStyle/>
          <a:p>
            <a:pPr>
              <a:buNone/>
            </a:pPr>
            <a:r>
              <a:rPr lang="de-DE" dirty="0" smtClean="0"/>
              <a:t>    </a:t>
            </a:r>
            <a:r>
              <a:rPr lang="de-DE" sz="3500" dirty="0" smtClean="0"/>
              <a:t>Tatsächlich </a:t>
            </a:r>
            <a:r>
              <a:rPr lang="de-DE" sz="3500" dirty="0"/>
              <a:t>wären wir in Ö nach damaliger Gesetzeslage nicht immer in der Lage gewesen, eine derartige Strafverfolgung durchzuführen. Dem standen v.a. zwei Hindernisse im Weg:</a:t>
            </a:r>
          </a:p>
          <a:p>
            <a:pPr lvl="1"/>
            <a:r>
              <a:rPr lang="de-DE" sz="3500" b="1" dirty="0"/>
              <a:t>Nicht ausreichende Verjährung mancher Verbrechen </a:t>
            </a:r>
            <a:endParaRPr lang="de-DE" sz="3500" dirty="0"/>
          </a:p>
          <a:p>
            <a:pPr lvl="1"/>
            <a:r>
              <a:rPr lang="de-DE" sz="3500" b="1" dirty="0"/>
              <a:t>Beschränkter Geltungsbereich mancher der existierenden Bestimmungen</a:t>
            </a:r>
            <a:r>
              <a:rPr lang="de-AT" sz="3500" b="1" dirty="0"/>
              <a:t>.</a:t>
            </a:r>
            <a:endParaRPr lang="de-DE" sz="3500" dirty="0"/>
          </a:p>
          <a:p>
            <a:pPr>
              <a:buNone/>
            </a:pPr>
            <a:r>
              <a:rPr lang="de-AT" dirty="0"/>
              <a:t/>
            </a:r>
            <a:br>
              <a:rPr lang="de-AT" dirty="0"/>
            </a:br>
            <a:r>
              <a:rPr lang="de-AT" dirty="0"/>
              <a:t> </a:t>
            </a:r>
            <a:endParaRPr lang="de-DE" dirty="0"/>
          </a:p>
          <a:p>
            <a:pPr>
              <a:buNone/>
            </a:pP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normAutofit lnSpcReduction="10000"/>
          </a:bodyPr>
          <a:lstStyle/>
          <a:p>
            <a:pPr>
              <a:buNone/>
            </a:pPr>
            <a:r>
              <a:rPr lang="de-DE" u="sng" dirty="0" err="1"/>
              <a:t>Legistische</a:t>
            </a:r>
            <a:r>
              <a:rPr lang="de-DE" u="sng" dirty="0"/>
              <a:t> Maßnahmen erforderlich</a:t>
            </a:r>
            <a:r>
              <a:rPr lang="de-DE" dirty="0"/>
              <a:t>:</a:t>
            </a:r>
          </a:p>
          <a:p>
            <a:pPr>
              <a:buNone/>
            </a:pPr>
            <a:r>
              <a:rPr lang="de-DE" dirty="0" smtClean="0"/>
              <a:t>    Eine </a:t>
            </a:r>
            <a:r>
              <a:rPr lang="de-DE" dirty="0"/>
              <a:t>interministerielle Arbeitsgruppe (ff. BMJ; </a:t>
            </a:r>
            <a:r>
              <a:rPr lang="de-DE" dirty="0" err="1"/>
              <a:t>BMeiA</a:t>
            </a:r>
            <a:r>
              <a:rPr lang="de-DE" dirty="0"/>
              <a:t> u. BMLVS) entwarf den Gesetzestext für ein </a:t>
            </a:r>
            <a:r>
              <a:rPr lang="de-DE" b="1" dirty="0"/>
              <a:t>neues Kapitel über Völkerstrafrecht im StGB</a:t>
            </a:r>
            <a:r>
              <a:rPr lang="de-DE" dirty="0"/>
              <a:t>. Dabei ging man, ebenso wie die </a:t>
            </a:r>
            <a:r>
              <a:rPr lang="de-DE" b="1" dirty="0"/>
              <a:t>Schweiz</a:t>
            </a:r>
            <a:r>
              <a:rPr lang="de-DE" dirty="0"/>
              <a:t>, den Weg der Novellierung bestehender Gesetze, wohingegen </a:t>
            </a:r>
            <a:r>
              <a:rPr lang="de-DE" b="1" dirty="0"/>
              <a:t>Deutschland</a:t>
            </a:r>
            <a:r>
              <a:rPr lang="de-DE" dirty="0"/>
              <a:t>  bereits am 30. Juni 2002 ein eigenes </a:t>
            </a:r>
            <a:r>
              <a:rPr lang="de-DE" b="1" dirty="0"/>
              <a:t>Völkerstrafgesetzbuch</a:t>
            </a:r>
            <a:r>
              <a:rPr lang="de-DE" dirty="0"/>
              <a:t>  erlassen hat.</a:t>
            </a:r>
          </a:p>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    </a:t>
            </a:r>
            <a:endParaRPr lang="de-DE" dirty="0"/>
          </a:p>
        </p:txBody>
      </p:sp>
      <p:sp>
        <p:nvSpPr>
          <p:cNvPr id="3" name="Inhaltsplatzhalter 2"/>
          <p:cNvSpPr>
            <a:spLocks noGrp="1"/>
          </p:cNvSpPr>
          <p:nvPr>
            <p:ph idx="1"/>
          </p:nvPr>
        </p:nvSpPr>
        <p:spPr/>
        <p:txBody>
          <a:bodyPr/>
          <a:lstStyle/>
          <a:p>
            <a:pPr>
              <a:buNone/>
            </a:pPr>
            <a:r>
              <a:rPr lang="de-DE" sz="3600" b="1" dirty="0" smtClean="0"/>
              <a:t>    Am </a:t>
            </a:r>
            <a:r>
              <a:rPr lang="de-DE" sz="3600" b="1" dirty="0"/>
              <a:t>1. Jänner 2015 trat die </a:t>
            </a:r>
            <a:r>
              <a:rPr lang="de-DE" sz="3600" b="1" dirty="0" smtClean="0"/>
              <a:t>österr. Völkerstrafrechtsnovelle </a:t>
            </a:r>
            <a:r>
              <a:rPr lang="de-DE" sz="3600" b="1" dirty="0"/>
              <a:t>am in Kraft</a:t>
            </a:r>
            <a:r>
              <a:rPr lang="de-DE" sz="3600" dirty="0"/>
              <a:t> (</a:t>
            </a:r>
            <a:r>
              <a:rPr lang="de-DE" sz="3600" dirty="0" err="1"/>
              <a:t>BGBl</a:t>
            </a:r>
            <a:r>
              <a:rPr lang="de-DE" sz="3600" dirty="0"/>
              <a:t>. </a:t>
            </a:r>
            <a:r>
              <a:rPr lang="de-AT" sz="3600" dirty="0"/>
              <a:t>I Nr. 106/2014). </a:t>
            </a:r>
            <a:endParaRPr lang="de-DE" sz="3600" dirty="0"/>
          </a:p>
          <a:p>
            <a:pPr>
              <a:buNone/>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a:t/>
            </a:r>
            <a:br>
              <a:rPr lang="de-DE" b="1" dirty="0"/>
            </a:br>
            <a:r>
              <a:rPr lang="de-DE" b="1" dirty="0" smtClean="0"/>
              <a:t/>
            </a:r>
            <a:br>
              <a:rPr lang="de-DE" b="1" dirty="0" smtClean="0"/>
            </a:br>
            <a:r>
              <a:rPr lang="de-DE" b="1" dirty="0"/>
              <a:t/>
            </a:r>
            <a:br>
              <a:rPr lang="de-DE" b="1" dirty="0"/>
            </a:br>
            <a:r>
              <a:rPr lang="de-DE" b="1" dirty="0" smtClean="0"/>
              <a:t/>
            </a:r>
            <a:br>
              <a:rPr lang="de-DE" b="1" dirty="0" smtClean="0"/>
            </a:br>
            <a:r>
              <a:rPr lang="de-DE" b="1" dirty="0"/>
              <a:t/>
            </a:r>
            <a:br>
              <a:rPr lang="de-DE" b="1" dirty="0"/>
            </a:br>
            <a:r>
              <a:rPr lang="de-DE" b="1" dirty="0" smtClean="0"/>
              <a:t>Die </a:t>
            </a:r>
            <a:r>
              <a:rPr lang="de-DE" b="1" dirty="0"/>
              <a:t>wichtigsten Neuerungen der </a:t>
            </a:r>
            <a:r>
              <a:rPr lang="de-DE" b="1" dirty="0" smtClean="0"/>
              <a:t>Völkerstrafrechtsnovelle </a:t>
            </a:r>
            <a:r>
              <a:rPr lang="de-DE" dirty="0"/>
              <a:t/>
            </a:r>
            <a:br>
              <a:rPr lang="de-DE" dirty="0"/>
            </a:br>
            <a:endParaRPr lang="de-DE" dirty="0"/>
          </a:p>
        </p:txBody>
      </p:sp>
      <p:sp>
        <p:nvSpPr>
          <p:cNvPr id="3" name="Inhaltsplatzhalter 2"/>
          <p:cNvSpPr>
            <a:spLocks noGrp="1"/>
          </p:cNvSpPr>
          <p:nvPr>
            <p:ph idx="1"/>
          </p:nvPr>
        </p:nvSpPr>
        <p:spPr/>
        <p:txBody>
          <a:bodyPr/>
          <a:lstStyle/>
          <a:p>
            <a:endParaRPr lang="de-AT" dirty="0" smtClean="0"/>
          </a:p>
          <a:p>
            <a:endParaRPr lang="de-AT" dirty="0"/>
          </a:p>
          <a:p>
            <a:endParaRPr lang="de-DE"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Bildschirmpräsentation (4:3)</PresentationFormat>
  <Paragraphs>37</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Larissa-Design</vt:lpstr>
      <vt:lpstr>Österreichische Völkerstrafrechtsnovelle </vt:lpstr>
      <vt:lpstr>   </vt:lpstr>
      <vt:lpstr>    </vt:lpstr>
      <vt:lpstr>  Warum das alles und warum so spät?  </vt:lpstr>
      <vt:lpstr>   </vt:lpstr>
      <vt:lpstr>       </vt:lpstr>
      <vt:lpstr>    </vt:lpstr>
      <vt:lpstr>    </vt:lpstr>
      <vt:lpstr>      Die wichtigsten Neuerungen der Völkerstrafrechtsnovelle  </vt:lpstr>
      <vt:lpstr>   </vt:lpstr>
      <vt:lpstr>   </vt:lpstr>
      <vt:lpstr>    </vt:lpstr>
      <vt:lpstr>   </vt:lpstr>
      <vt:lpstr>Verbrechen der Aggression </vt:lpstr>
    </vt:vector>
  </TitlesOfParts>
  <Company>TU Wien - Studentenversion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Österreichische Völkerstrafrechtsnovelle </dc:title>
  <dc:creator>Windows-Benutzer</dc:creator>
  <cp:lastModifiedBy>Windows-Benutzer</cp:lastModifiedBy>
  <cp:revision>31</cp:revision>
  <dcterms:created xsi:type="dcterms:W3CDTF">2017-11-17T16:21:32Z</dcterms:created>
  <dcterms:modified xsi:type="dcterms:W3CDTF">2017-11-17T16:46:05Z</dcterms:modified>
</cp:coreProperties>
</file>