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2" r:id="rId4"/>
    <p:sldId id="263" r:id="rId5"/>
    <p:sldId id="265" r:id="rId6"/>
    <p:sldId id="276" r:id="rId7"/>
    <p:sldId id="277" r:id="rId8"/>
    <p:sldId id="270" r:id="rId9"/>
    <p:sldId id="266" r:id="rId10"/>
    <p:sldId id="278" r:id="rId11"/>
    <p:sldId id="267" r:id="rId12"/>
    <p:sldId id="257" r:id="rId13"/>
    <p:sldId id="258" r:id="rId14"/>
    <p:sldId id="259" r:id="rId15"/>
    <p:sldId id="260" r:id="rId16"/>
    <p:sldId id="261" r:id="rId1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0B45F6F0-80CA-4856-B685-8F8755D68654}" type="datetimeFigureOut">
              <a:rPr lang="de-AT" smtClean="0"/>
              <a:t>24.11.2017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43688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B45F6F0-80CA-4856-B685-8F8755D68654}" type="datetimeFigureOut">
              <a:rPr lang="de-AT" smtClean="0"/>
              <a:t>24.11.2017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233735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B45F6F0-80CA-4856-B685-8F8755D68654}" type="datetimeFigureOut">
              <a:rPr lang="de-AT" smtClean="0"/>
              <a:t>24.11.2017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17145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0B45F6F0-80CA-4856-B685-8F8755D68654}" type="datetimeFigureOut">
              <a:rPr lang="de-AT" smtClean="0"/>
              <a:t>24.11.2017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301020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B45F6F0-80CA-4856-B685-8F8755D68654}" type="datetimeFigureOut">
              <a:rPr lang="de-AT" smtClean="0"/>
              <a:t>24.11.2017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375893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0B45F6F0-80CA-4856-B685-8F8755D68654}" type="datetimeFigureOut">
              <a:rPr lang="de-AT" smtClean="0"/>
              <a:t>24.11.2017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357299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0B45F6F0-80CA-4856-B685-8F8755D68654}" type="datetimeFigureOut">
              <a:rPr lang="de-AT" smtClean="0"/>
              <a:t>24.11.2017</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19335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0B45F6F0-80CA-4856-B685-8F8755D68654}" type="datetimeFigureOut">
              <a:rPr lang="de-AT" smtClean="0"/>
              <a:t>24.11.2017</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34191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B45F6F0-80CA-4856-B685-8F8755D68654}" type="datetimeFigureOut">
              <a:rPr lang="de-AT" smtClean="0"/>
              <a:t>24.11.2017</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395853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B45F6F0-80CA-4856-B685-8F8755D68654}" type="datetimeFigureOut">
              <a:rPr lang="de-AT" smtClean="0"/>
              <a:t>24.11.2017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341593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B45F6F0-80CA-4856-B685-8F8755D68654}" type="datetimeFigureOut">
              <a:rPr lang="de-AT" smtClean="0"/>
              <a:t>24.11.2017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C981B712-B223-425E-AD4C-684B6644DB08}" type="slidenum">
              <a:rPr lang="de-AT" smtClean="0"/>
              <a:t>‹Nr.›</a:t>
            </a:fld>
            <a:endParaRPr lang="de-AT"/>
          </a:p>
        </p:txBody>
      </p:sp>
    </p:spTree>
    <p:extLst>
      <p:ext uri="{BB962C8B-B14F-4D97-AF65-F5344CB8AC3E}">
        <p14:creationId xmlns:p14="http://schemas.microsoft.com/office/powerpoint/2010/main" val="264640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5F6F0-80CA-4856-B685-8F8755D68654}" type="datetimeFigureOut">
              <a:rPr lang="de-AT" smtClean="0"/>
              <a:t>24.11.2017</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1B712-B223-425E-AD4C-684B6644DB08}" type="slidenum">
              <a:rPr lang="de-AT" smtClean="0"/>
              <a:t>‹Nr.›</a:t>
            </a:fld>
            <a:endParaRPr lang="de-AT"/>
          </a:p>
        </p:txBody>
      </p:sp>
    </p:spTree>
    <p:extLst>
      <p:ext uri="{BB962C8B-B14F-4D97-AF65-F5344CB8AC3E}">
        <p14:creationId xmlns:p14="http://schemas.microsoft.com/office/powerpoint/2010/main" val="419793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mano-centro.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AT" sz="3600" b="1" dirty="0">
                <a:solidFill>
                  <a:schemeClr val="accent4">
                    <a:lumMod val="75000"/>
                  </a:schemeClr>
                </a:solidFill>
                <a:latin typeface="+mn-lt"/>
              </a:rPr>
              <a:t>„Schulterschluss gegen kriminelle Bettler-Banden“</a:t>
            </a:r>
            <a:br>
              <a:rPr lang="de-AT" sz="3600" b="1" dirty="0">
                <a:solidFill>
                  <a:schemeClr val="accent4">
                    <a:lumMod val="75000"/>
                  </a:schemeClr>
                </a:solidFill>
                <a:latin typeface="+mn-lt"/>
              </a:rPr>
            </a:br>
            <a:r>
              <a:rPr lang="de-AT" sz="3600" b="1" dirty="0" smtClean="0">
                <a:solidFill>
                  <a:schemeClr val="accent4">
                    <a:lumMod val="75000"/>
                  </a:schemeClr>
                </a:solidFill>
                <a:latin typeface="+mn-lt"/>
              </a:rPr>
              <a:t>Die Kriminalisierun</a:t>
            </a:r>
            <a:r>
              <a:rPr lang="de-AT" sz="3600" b="1" dirty="0" smtClean="0">
                <a:solidFill>
                  <a:schemeClr val="accent4">
                    <a:lumMod val="75000"/>
                  </a:schemeClr>
                </a:solidFill>
                <a:latin typeface="+mn-lt"/>
              </a:rPr>
              <a:t>g </a:t>
            </a:r>
            <a:r>
              <a:rPr lang="de-AT" sz="3600" b="1" dirty="0">
                <a:solidFill>
                  <a:schemeClr val="accent4">
                    <a:lumMod val="75000"/>
                  </a:schemeClr>
                </a:solidFill>
                <a:latin typeface="+mn-lt"/>
              </a:rPr>
              <a:t>armutsbetroffener EU-</a:t>
            </a:r>
            <a:r>
              <a:rPr lang="de-AT" sz="3600" b="1" dirty="0" err="1">
                <a:solidFill>
                  <a:schemeClr val="accent4">
                    <a:lumMod val="75000"/>
                  </a:schemeClr>
                </a:solidFill>
                <a:latin typeface="+mn-lt"/>
              </a:rPr>
              <a:t>BürgerInnen</a:t>
            </a:r>
            <a:r>
              <a:rPr lang="de-AT" sz="3600" b="1" dirty="0">
                <a:solidFill>
                  <a:schemeClr val="accent4">
                    <a:lumMod val="75000"/>
                  </a:schemeClr>
                </a:solidFill>
                <a:latin typeface="+mn-lt"/>
              </a:rPr>
              <a:t> </a:t>
            </a:r>
          </a:p>
        </p:txBody>
      </p:sp>
      <p:sp>
        <p:nvSpPr>
          <p:cNvPr id="3" name="Untertitel 2"/>
          <p:cNvSpPr>
            <a:spLocks noGrp="1"/>
          </p:cNvSpPr>
          <p:nvPr>
            <p:ph type="subTitle" idx="1"/>
          </p:nvPr>
        </p:nvSpPr>
        <p:spPr/>
        <p:txBody>
          <a:bodyPr>
            <a:normAutofit fontScale="55000" lnSpcReduction="20000"/>
          </a:bodyPr>
          <a:lstStyle/>
          <a:p>
            <a:r>
              <a:rPr lang="de-AT" sz="4200" dirty="0"/>
              <a:t>Mag. Ferdinand </a:t>
            </a:r>
            <a:r>
              <a:rPr lang="de-AT" sz="4200" dirty="0" smtClean="0"/>
              <a:t>Koller, Irina </a:t>
            </a:r>
            <a:r>
              <a:rPr lang="de-AT" sz="4200" dirty="0" err="1" smtClean="0"/>
              <a:t>Spataru</a:t>
            </a:r>
            <a:r>
              <a:rPr lang="de-AT" sz="4200" dirty="0" smtClean="0"/>
              <a:t>, BA</a:t>
            </a:r>
          </a:p>
          <a:p>
            <a:r>
              <a:rPr lang="de-AT" sz="4200" dirty="0" smtClean="0"/>
              <a:t>Romano </a:t>
            </a:r>
            <a:r>
              <a:rPr lang="de-AT" sz="4200" dirty="0" err="1" smtClean="0"/>
              <a:t>Centro</a:t>
            </a:r>
            <a:r>
              <a:rPr lang="de-AT" sz="4200" dirty="0"/>
              <a:t> </a:t>
            </a:r>
            <a:r>
              <a:rPr lang="de-AT" sz="4200" dirty="0" smtClean="0"/>
              <a:t>– Verein für Roma (Wien)</a:t>
            </a:r>
          </a:p>
          <a:p>
            <a:r>
              <a:rPr lang="de-AT" sz="4200" dirty="0" smtClean="0">
                <a:hlinkClick r:id="rId2"/>
              </a:rPr>
              <a:t>www.romano-centro.org</a:t>
            </a:r>
            <a:endParaRPr lang="de-AT" dirty="0"/>
          </a:p>
          <a:p>
            <a:endParaRPr lang="de-AT" dirty="0" smtClean="0"/>
          </a:p>
          <a:p>
            <a:r>
              <a:rPr lang="de-AT" dirty="0" smtClean="0"/>
              <a:t>Zitat: Vizebürgermeister Bernhard Baier nach dem Beschluss eines Bettelverbotes in Linz</a:t>
            </a:r>
            <a:endParaRPr lang="de-AT" dirty="0" smtClean="0"/>
          </a:p>
          <a:p>
            <a:endParaRPr lang="de-AT" dirty="0"/>
          </a:p>
        </p:txBody>
      </p:sp>
    </p:spTree>
    <p:extLst>
      <p:ext uri="{BB962C8B-B14F-4D97-AF65-F5344CB8AC3E}">
        <p14:creationId xmlns:p14="http://schemas.microsoft.com/office/powerpoint/2010/main" val="207736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C000"/>
            </a:solidFill>
          </a:ln>
        </p:spPr>
        <p:txBody>
          <a:bodyPr>
            <a:normAutofit/>
          </a:bodyPr>
          <a:lstStyle/>
          <a:p>
            <a:pPr algn="ctr"/>
            <a:r>
              <a:rPr lang="de-DE" sz="5400" b="1" dirty="0">
                <a:solidFill>
                  <a:schemeClr val="accent4">
                    <a:lumMod val="75000"/>
                  </a:schemeClr>
                </a:solidFill>
                <a:latin typeface="+mn-lt"/>
              </a:rPr>
              <a:t>Video zu Bericht in „Österreich“</a:t>
            </a:r>
            <a:endParaRPr lang="de-DE" sz="5400" b="1" dirty="0">
              <a:solidFill>
                <a:schemeClr val="accent4">
                  <a:lumMod val="75000"/>
                </a:schemeClr>
              </a:solidFill>
              <a:latin typeface="+mn-lt"/>
            </a:endParaRPr>
          </a:p>
        </p:txBody>
      </p:sp>
      <p:sp>
        <p:nvSpPr>
          <p:cNvPr id="3" name="Inhaltsplatzhalter 2"/>
          <p:cNvSpPr>
            <a:spLocks noGrp="1"/>
          </p:cNvSpPr>
          <p:nvPr>
            <p:ph idx="1"/>
          </p:nvPr>
        </p:nvSpPr>
        <p:spPr/>
        <p:txBody>
          <a:bodyPr/>
          <a:lstStyle/>
          <a:p>
            <a:r>
              <a:rPr lang="de-DE" dirty="0" smtClean="0"/>
              <a:t>3.4.2017: Bericht zu „rumänischer Bettlerbande in „Österreich“</a:t>
            </a:r>
          </a:p>
          <a:p>
            <a:r>
              <a:rPr lang="de-DE" dirty="0" smtClean="0"/>
              <a:t>Abgebildeter Mann reagiert mit Video und erklärt seine Sicht</a:t>
            </a:r>
          </a:p>
          <a:p>
            <a:r>
              <a:rPr lang="de-DE" dirty="0" smtClean="0"/>
              <a:t>Erfolgreiches, aber seltenes Beispiel für Gegendarstellung</a:t>
            </a:r>
          </a:p>
          <a:p>
            <a:r>
              <a:rPr lang="de-DE" dirty="0" smtClean="0"/>
              <a:t>Mehr als 150.000 Zugriffe im Internet</a:t>
            </a:r>
          </a:p>
          <a:p>
            <a:r>
              <a:rPr lang="de-DE" dirty="0"/>
              <a:t>https://www.bettellobby.at/2017/04/06/zeitung-oesterreich-konstruiert-bettelbande/</a:t>
            </a:r>
          </a:p>
        </p:txBody>
      </p:sp>
    </p:spTree>
    <p:extLst>
      <p:ext uri="{BB962C8B-B14F-4D97-AF65-F5344CB8AC3E}">
        <p14:creationId xmlns:p14="http://schemas.microsoft.com/office/powerpoint/2010/main" val="4202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rgbClr val="FFC000"/>
            </a:solidFill>
          </a:ln>
        </p:spPr>
        <p:txBody>
          <a:bodyPr/>
          <a:lstStyle/>
          <a:p>
            <a:pPr algn="ctr"/>
            <a:r>
              <a:rPr lang="de-AT" sz="5400" b="1" dirty="0">
                <a:solidFill>
                  <a:schemeClr val="accent4">
                    <a:lumMod val="75000"/>
                  </a:schemeClr>
                </a:solidFill>
                <a:latin typeface="+mn-lt"/>
              </a:rPr>
              <a:t>Bettelverbote</a:t>
            </a:r>
            <a:r>
              <a:rPr lang="de-AT" dirty="0" smtClean="0"/>
              <a:t>	</a:t>
            </a:r>
            <a:endParaRPr lang="de-AT" dirty="0"/>
          </a:p>
        </p:txBody>
      </p:sp>
      <p:sp>
        <p:nvSpPr>
          <p:cNvPr id="3" name="Inhaltsplatzhalter 2"/>
          <p:cNvSpPr>
            <a:spLocks noGrp="1"/>
          </p:cNvSpPr>
          <p:nvPr>
            <p:ph idx="1"/>
          </p:nvPr>
        </p:nvSpPr>
        <p:spPr/>
        <p:txBody>
          <a:bodyPr>
            <a:normAutofit fontScale="92500" lnSpcReduction="10000"/>
          </a:bodyPr>
          <a:lstStyle/>
          <a:p>
            <a:r>
              <a:rPr lang="de-AT" dirty="0" smtClean="0"/>
              <a:t>Es gab in den letzten Jahren eine Reihe von Gesetzesänderungen auf Landes- und Gemeindeebene</a:t>
            </a:r>
          </a:p>
          <a:p>
            <a:r>
              <a:rPr lang="de-AT" dirty="0" smtClean="0"/>
              <a:t>Bettelverbote sind nicht ausreichend bestimmt und lassen viel Spielraum für willkürliche Bestrafung: für die Betroffenen ist nicht klar, was erlaubt und was verboten ist.</a:t>
            </a:r>
          </a:p>
          <a:p>
            <a:r>
              <a:rPr lang="de-AT" dirty="0" smtClean="0"/>
              <a:t>Strafen sind unverhältnismäßig hoch, Ersatzfreiheitsstrafen vorgesehen</a:t>
            </a:r>
          </a:p>
          <a:p>
            <a:r>
              <a:rPr lang="de-AT" dirty="0" smtClean="0"/>
              <a:t>Es werden Verhaltensweisen unter Strafe gestellt, die nicht strafwürdig sind </a:t>
            </a:r>
          </a:p>
          <a:p>
            <a:r>
              <a:rPr lang="de-AT" dirty="0" smtClean="0"/>
              <a:t>Wien: nach Beschwerden wird der Großteil der Strafen aufgehoben (VWG)</a:t>
            </a:r>
          </a:p>
          <a:p>
            <a:r>
              <a:rPr lang="de-AT" dirty="0" smtClean="0"/>
              <a:t>Sie sind diskriminierend weil sie 1. für bettelnde Menschen Regeln normieren, die für niemanden sonst gelten und sich 2. teils explizit nur Personen aus dem Ausland bestraft werden</a:t>
            </a:r>
            <a:endParaRPr lang="de-AT" dirty="0"/>
          </a:p>
        </p:txBody>
      </p:sp>
    </p:spTree>
    <p:extLst>
      <p:ext uri="{BB962C8B-B14F-4D97-AF65-F5344CB8AC3E}">
        <p14:creationId xmlns:p14="http://schemas.microsoft.com/office/powerpoint/2010/main" val="353589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2542" b="5810"/>
          <a:stretch/>
        </p:blipFill>
        <p:spPr>
          <a:xfrm rot="21540000">
            <a:off x="2089894" y="1782214"/>
            <a:ext cx="8507513" cy="4883827"/>
          </a:xfrm>
        </p:spPr>
      </p:pic>
      <p:sp>
        <p:nvSpPr>
          <p:cNvPr id="2" name="Titel 1"/>
          <p:cNvSpPr>
            <a:spLocks noGrp="1"/>
          </p:cNvSpPr>
          <p:nvPr>
            <p:ph type="title"/>
          </p:nvPr>
        </p:nvSpPr>
        <p:spPr>
          <a:xfrm>
            <a:off x="214393" y="442616"/>
            <a:ext cx="11515241" cy="1325563"/>
          </a:xfrm>
          <a:ln w="19050">
            <a:solidFill>
              <a:schemeClr val="accent4">
                <a:lumMod val="75000"/>
              </a:schemeClr>
            </a:solidFill>
          </a:ln>
        </p:spPr>
        <p:txBody>
          <a:bodyPr>
            <a:noAutofit/>
          </a:bodyPr>
          <a:lstStyle/>
          <a:p>
            <a:pPr algn="ctr"/>
            <a:r>
              <a:rPr lang="de-AT" sz="5400" b="1" dirty="0" smtClean="0">
                <a:solidFill>
                  <a:schemeClr val="accent4">
                    <a:lumMod val="75000"/>
                  </a:schemeClr>
                </a:solidFill>
                <a:latin typeface="+mn-lt"/>
              </a:rPr>
              <a:t>„aufdringliches / aggressives Betteln“</a:t>
            </a:r>
            <a:endParaRPr lang="de-AT" sz="5400" b="1" dirty="0">
              <a:solidFill>
                <a:schemeClr val="accent4">
                  <a:lumMod val="75000"/>
                </a:schemeClr>
              </a:solidFill>
              <a:latin typeface="+mn-lt"/>
            </a:endParaRPr>
          </a:p>
        </p:txBody>
      </p:sp>
      <p:sp>
        <p:nvSpPr>
          <p:cNvPr id="3" name="Fußzeilenplatzhalter 2"/>
          <p:cNvSpPr>
            <a:spLocks noGrp="1"/>
          </p:cNvSpPr>
          <p:nvPr>
            <p:ph type="ftr" sz="quarter" idx="11"/>
          </p:nvPr>
        </p:nvSpPr>
        <p:spPr/>
        <p:txBody>
          <a:bodyPr/>
          <a:lstStyle/>
          <a:p>
            <a:endParaRPr lang="de-AT"/>
          </a:p>
        </p:txBody>
      </p:sp>
    </p:spTree>
    <p:extLst>
      <p:ext uri="{BB962C8B-B14F-4D97-AF65-F5344CB8AC3E}">
        <p14:creationId xmlns:p14="http://schemas.microsoft.com/office/powerpoint/2010/main" val="3012799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80623"/>
            <a:ext cx="10515600" cy="1325563"/>
          </a:xfrm>
          <a:ln w="19050">
            <a:solidFill>
              <a:schemeClr val="accent4">
                <a:lumMod val="75000"/>
              </a:schemeClr>
            </a:solidFill>
          </a:ln>
        </p:spPr>
        <p:txBody>
          <a:bodyPr>
            <a:normAutofit/>
          </a:bodyPr>
          <a:lstStyle/>
          <a:p>
            <a:pPr algn="ctr"/>
            <a:r>
              <a:rPr lang="de-AT" sz="5400" b="1" dirty="0" smtClean="0">
                <a:solidFill>
                  <a:schemeClr val="accent4">
                    <a:lumMod val="75000"/>
                  </a:schemeClr>
                </a:solidFill>
                <a:latin typeface="+mn-lt"/>
              </a:rPr>
              <a:t>„organisiertes Betteln“</a:t>
            </a:r>
            <a:endParaRPr lang="de-AT" sz="5400" b="1" dirty="0">
              <a:solidFill>
                <a:schemeClr val="accent4">
                  <a:lumMod val="75000"/>
                </a:schemeClr>
              </a:solidFill>
              <a:latin typeface="+mn-lt"/>
            </a:endParaRPr>
          </a:p>
        </p:txBody>
      </p:sp>
      <p:sp>
        <p:nvSpPr>
          <p:cNvPr id="3" name="Inhaltsplatzhalter 2"/>
          <p:cNvSpPr>
            <a:spLocks noGrp="1"/>
          </p:cNvSpPr>
          <p:nvPr>
            <p:ph idx="1"/>
          </p:nvPr>
        </p:nvSpPr>
        <p:spPr/>
        <p:txBody>
          <a:bodyPr/>
          <a:lstStyle/>
          <a:p>
            <a:pPr marL="0" indent="0">
              <a:lnSpc>
                <a:spcPct val="100000"/>
              </a:lnSpc>
              <a:spcBef>
                <a:spcPts val="4800"/>
              </a:spcBef>
              <a:buNone/>
            </a:pPr>
            <a:r>
              <a:rPr lang="de-AT" i="1" dirty="0" smtClean="0"/>
              <a:t>„Sie haben….an einem öffentlichen Ort als Beteiligte an einer organisierten Gruppe (d.h. in bewusster Verabredung von mindestens 3 Personen) um Geld oder geldwerte Sachen gebettelt. Konkret haben Sie folgenden Tathandlung/en gesetzt: </a:t>
            </a:r>
            <a:r>
              <a:rPr lang="de-AT" i="1" dirty="0"/>
              <a:t/>
            </a:r>
            <a:br>
              <a:rPr lang="de-AT" i="1" dirty="0"/>
            </a:br>
            <a:r>
              <a:rPr lang="de-AT" i="1" dirty="0" smtClean="0"/>
              <a:t>Sie haben vorbeigehende Passanten um Geld angebettelt, indem Sie diesen Ihre Hände entgegen gehalten haben. In Ihrer unmittelbaren Nähe haben …… und …….ebenfalls gebettelt, wobei Sie zu diesen Personen ständigen Sichtkontakt hatten.“</a:t>
            </a:r>
            <a:endParaRPr lang="de-AT" i="1" dirty="0"/>
          </a:p>
        </p:txBody>
      </p:sp>
      <p:sp>
        <p:nvSpPr>
          <p:cNvPr id="4" name="Fußzeilenplatzhalter 3"/>
          <p:cNvSpPr>
            <a:spLocks noGrp="1"/>
          </p:cNvSpPr>
          <p:nvPr>
            <p:ph type="ftr" sz="quarter" idx="11"/>
          </p:nvPr>
        </p:nvSpPr>
        <p:spPr/>
        <p:txBody>
          <a:bodyPr/>
          <a:lstStyle/>
          <a:p>
            <a:endParaRPr lang="de-AT"/>
          </a:p>
        </p:txBody>
      </p:sp>
    </p:spTree>
    <p:extLst>
      <p:ext uri="{BB962C8B-B14F-4D97-AF65-F5344CB8AC3E}">
        <p14:creationId xmlns:p14="http://schemas.microsoft.com/office/powerpoint/2010/main" val="71391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chemeClr val="accent4">
                <a:lumMod val="75000"/>
              </a:schemeClr>
            </a:solidFill>
          </a:ln>
        </p:spPr>
        <p:txBody>
          <a:bodyPr>
            <a:normAutofit/>
          </a:bodyPr>
          <a:lstStyle/>
          <a:p>
            <a:pPr algn="ctr"/>
            <a:r>
              <a:rPr lang="de-AT" sz="5400" b="1" dirty="0" smtClean="0">
                <a:solidFill>
                  <a:schemeClr val="accent4">
                    <a:lumMod val="75000"/>
                  </a:schemeClr>
                </a:solidFill>
                <a:latin typeface="+mn-lt"/>
              </a:rPr>
              <a:t>„gewerbsmäßiges Betteln“</a:t>
            </a:r>
            <a:endParaRPr lang="de-AT" sz="5400" b="1" dirty="0">
              <a:solidFill>
                <a:schemeClr val="accent4">
                  <a:lumMod val="75000"/>
                </a:schemeClr>
              </a:solidFill>
              <a:latin typeface="+mn-lt"/>
            </a:endParaRPr>
          </a:p>
        </p:txBody>
      </p:sp>
      <p:pic>
        <p:nvPicPr>
          <p:cNvPr id="4" name="Inhaltsplatzhalter 3"/>
          <p:cNvPicPr>
            <a:picLocks noGrp="1" noChangeAspect="1"/>
          </p:cNvPicPr>
          <p:nvPr>
            <p:ph idx="1"/>
          </p:nvPr>
        </p:nvPicPr>
        <p:blipFill>
          <a:blip r:embed="rId2"/>
          <a:stretch>
            <a:fillRect/>
          </a:stretch>
        </p:blipFill>
        <p:spPr>
          <a:xfrm>
            <a:off x="1798939" y="1815367"/>
            <a:ext cx="8507434" cy="5613117"/>
          </a:xfrm>
          <a:prstGeom prst="rect">
            <a:avLst/>
          </a:prstGeom>
        </p:spPr>
      </p:pic>
      <p:sp>
        <p:nvSpPr>
          <p:cNvPr id="3" name="Fußzeilenplatzhalter 2"/>
          <p:cNvSpPr>
            <a:spLocks noGrp="1"/>
          </p:cNvSpPr>
          <p:nvPr>
            <p:ph type="ftr" sz="quarter" idx="11"/>
          </p:nvPr>
        </p:nvSpPr>
        <p:spPr/>
        <p:txBody>
          <a:bodyPr/>
          <a:lstStyle/>
          <a:p>
            <a:endParaRPr lang="de-AT"/>
          </a:p>
        </p:txBody>
      </p:sp>
      <p:pic>
        <p:nvPicPr>
          <p:cNvPr id="5" name="Grafik 4"/>
          <p:cNvPicPr>
            <a:picLocks noChangeAspect="1"/>
          </p:cNvPicPr>
          <p:nvPr/>
        </p:nvPicPr>
        <p:blipFill>
          <a:blip r:embed="rId3"/>
          <a:stretch>
            <a:fillRect/>
          </a:stretch>
        </p:blipFill>
        <p:spPr>
          <a:xfrm>
            <a:off x="1857375" y="557212"/>
            <a:ext cx="8477250" cy="5743575"/>
          </a:xfrm>
          <a:prstGeom prst="rect">
            <a:avLst/>
          </a:prstGeom>
        </p:spPr>
      </p:pic>
    </p:spTree>
    <p:extLst>
      <p:ext uri="{BB962C8B-B14F-4D97-AF65-F5344CB8AC3E}">
        <p14:creationId xmlns:p14="http://schemas.microsoft.com/office/powerpoint/2010/main" val="420900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11620"/>
            <a:ext cx="10515600" cy="1325563"/>
          </a:xfrm>
          <a:ln w="19050">
            <a:solidFill>
              <a:schemeClr val="accent4">
                <a:lumMod val="75000"/>
              </a:schemeClr>
            </a:solidFill>
          </a:ln>
        </p:spPr>
        <p:txBody>
          <a:bodyPr>
            <a:normAutofit/>
          </a:bodyPr>
          <a:lstStyle/>
          <a:p>
            <a:pPr algn="ctr"/>
            <a:r>
              <a:rPr lang="de-AT" sz="5400" b="1" dirty="0" smtClean="0">
                <a:solidFill>
                  <a:schemeClr val="accent4">
                    <a:lumMod val="75000"/>
                  </a:schemeClr>
                </a:solidFill>
                <a:latin typeface="+mn-lt"/>
              </a:rPr>
              <a:t>„gewerbsmäßiges Betteln“</a:t>
            </a:r>
            <a:endParaRPr lang="de-AT" sz="5400" b="1" dirty="0">
              <a:solidFill>
                <a:schemeClr val="accent4">
                  <a:lumMod val="75000"/>
                </a:schemeClr>
              </a:solidFill>
              <a:latin typeface="+mn-lt"/>
            </a:endParaRPr>
          </a:p>
        </p:txBody>
      </p:sp>
      <p:sp>
        <p:nvSpPr>
          <p:cNvPr id="3" name="Fußzeilenplatzhalter 2"/>
          <p:cNvSpPr>
            <a:spLocks noGrp="1"/>
          </p:cNvSpPr>
          <p:nvPr>
            <p:ph type="ftr" sz="quarter" idx="11"/>
          </p:nvPr>
        </p:nvSpPr>
        <p:spPr/>
        <p:txBody>
          <a:bodyPr/>
          <a:lstStyle/>
          <a:p>
            <a:endParaRPr lang="de-AT"/>
          </a:p>
        </p:txBody>
      </p:sp>
      <p:pic>
        <p:nvPicPr>
          <p:cNvPr id="6" name="Inhaltsplatzhalter 5"/>
          <p:cNvPicPr>
            <a:picLocks noGrp="1" noChangeAspect="1"/>
          </p:cNvPicPr>
          <p:nvPr>
            <p:ph idx="1"/>
          </p:nvPr>
        </p:nvPicPr>
        <p:blipFill>
          <a:blip r:embed="rId2"/>
          <a:stretch>
            <a:fillRect/>
          </a:stretch>
        </p:blipFill>
        <p:spPr>
          <a:xfrm>
            <a:off x="2081140" y="1825625"/>
            <a:ext cx="7226046" cy="4895850"/>
          </a:xfrm>
          <a:prstGeom prst="rect">
            <a:avLst/>
          </a:prstGeom>
        </p:spPr>
      </p:pic>
    </p:spTree>
    <p:extLst>
      <p:ext uri="{BB962C8B-B14F-4D97-AF65-F5344CB8AC3E}">
        <p14:creationId xmlns:p14="http://schemas.microsoft.com/office/powerpoint/2010/main" val="3669769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chemeClr val="accent4">
                <a:lumMod val="75000"/>
              </a:schemeClr>
            </a:solidFill>
          </a:ln>
        </p:spPr>
        <p:txBody>
          <a:bodyPr>
            <a:normAutofit/>
          </a:bodyPr>
          <a:lstStyle/>
          <a:p>
            <a:pPr algn="ctr"/>
            <a:r>
              <a:rPr lang="de-AT" sz="5400" b="1" dirty="0" smtClean="0">
                <a:solidFill>
                  <a:schemeClr val="accent4">
                    <a:lumMod val="75000"/>
                  </a:schemeClr>
                </a:solidFill>
                <a:latin typeface="+mn-lt"/>
              </a:rPr>
              <a:t>„Organisieren von Bettelei“</a:t>
            </a:r>
            <a:endParaRPr lang="de-AT" sz="5400" b="1" dirty="0">
              <a:solidFill>
                <a:schemeClr val="accent4">
                  <a:lumMod val="75000"/>
                </a:schemeClr>
              </a:solidFill>
              <a:latin typeface="+mn-lt"/>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488" y="2068512"/>
            <a:ext cx="12192000" cy="4470400"/>
          </a:xfrm>
        </p:spPr>
      </p:pic>
      <p:sp>
        <p:nvSpPr>
          <p:cNvPr id="3" name="Fußzeilenplatzhalter 2"/>
          <p:cNvSpPr>
            <a:spLocks noGrp="1"/>
          </p:cNvSpPr>
          <p:nvPr>
            <p:ph type="ftr" sz="quarter" idx="11"/>
          </p:nvPr>
        </p:nvSpPr>
        <p:spPr/>
        <p:txBody>
          <a:bodyPr/>
          <a:lstStyle/>
          <a:p>
            <a:endParaRPr lang="de-AT"/>
          </a:p>
        </p:txBody>
      </p:sp>
    </p:spTree>
    <p:extLst>
      <p:ext uri="{BB962C8B-B14F-4D97-AF65-F5344CB8AC3E}">
        <p14:creationId xmlns:p14="http://schemas.microsoft.com/office/powerpoint/2010/main" val="10701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rgbClr val="FFC000"/>
            </a:solidFill>
          </a:ln>
        </p:spPr>
        <p:txBody>
          <a:bodyPr>
            <a:normAutofit/>
          </a:bodyPr>
          <a:lstStyle/>
          <a:p>
            <a:pPr algn="ctr"/>
            <a:r>
              <a:rPr lang="de-AT" sz="5400" b="1" dirty="0">
                <a:solidFill>
                  <a:schemeClr val="accent4">
                    <a:lumMod val="75000"/>
                  </a:schemeClr>
                </a:solidFill>
                <a:latin typeface="+mn-lt"/>
              </a:rPr>
              <a:t>Über wen sprechen wir?</a:t>
            </a:r>
          </a:p>
        </p:txBody>
      </p:sp>
      <p:sp>
        <p:nvSpPr>
          <p:cNvPr id="3" name="Inhaltsplatzhalter 2"/>
          <p:cNvSpPr>
            <a:spLocks noGrp="1"/>
          </p:cNvSpPr>
          <p:nvPr>
            <p:ph idx="1"/>
          </p:nvPr>
        </p:nvSpPr>
        <p:spPr/>
        <p:txBody>
          <a:bodyPr/>
          <a:lstStyle/>
          <a:p>
            <a:r>
              <a:rPr lang="de-AT" dirty="0" smtClean="0"/>
              <a:t>Roma?</a:t>
            </a:r>
          </a:p>
          <a:p>
            <a:r>
              <a:rPr lang="de-AT" dirty="0" smtClean="0"/>
              <a:t>Bettler?</a:t>
            </a:r>
          </a:p>
          <a:p>
            <a:r>
              <a:rPr lang="de-AT" dirty="0" smtClean="0"/>
              <a:t>Notreisende?</a:t>
            </a:r>
          </a:p>
          <a:p>
            <a:r>
              <a:rPr lang="de-AT" dirty="0" err="1" smtClean="0"/>
              <a:t>ArmutsmigrantInnen</a:t>
            </a:r>
            <a:r>
              <a:rPr lang="de-AT" dirty="0" smtClean="0"/>
              <a:t>?</a:t>
            </a:r>
          </a:p>
          <a:p>
            <a:r>
              <a:rPr lang="de-AT" dirty="0" smtClean="0"/>
              <a:t>Nicht-Anspruchsberechtigte?</a:t>
            </a:r>
          </a:p>
          <a:p>
            <a:r>
              <a:rPr lang="de-AT" dirty="0" smtClean="0"/>
              <a:t>Armutsbetroffene EU-</a:t>
            </a:r>
            <a:r>
              <a:rPr lang="de-AT" dirty="0" err="1" smtClean="0"/>
              <a:t>BürgerInnen</a:t>
            </a:r>
            <a:r>
              <a:rPr lang="de-AT" dirty="0" smtClean="0"/>
              <a:t> in Österreich: der sichtbare Teil von ihnen verursacht öffentliche Debatten</a:t>
            </a:r>
          </a:p>
          <a:p>
            <a:r>
              <a:rPr lang="de-AT" dirty="0" smtClean="0"/>
              <a:t>Teil einer Migration, von der Österreich stark profitiert (Pflege!)</a:t>
            </a:r>
          </a:p>
        </p:txBody>
      </p:sp>
    </p:spTree>
    <p:extLst>
      <p:ext uri="{BB962C8B-B14F-4D97-AF65-F5344CB8AC3E}">
        <p14:creationId xmlns:p14="http://schemas.microsoft.com/office/powerpoint/2010/main" val="317933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rgbClr val="FFC000"/>
            </a:solidFill>
          </a:ln>
        </p:spPr>
        <p:txBody>
          <a:bodyPr>
            <a:normAutofit/>
          </a:bodyPr>
          <a:lstStyle/>
          <a:p>
            <a:pPr algn="ctr"/>
            <a:r>
              <a:rPr lang="de-AT" sz="5400" b="1" dirty="0" err="1">
                <a:solidFill>
                  <a:schemeClr val="accent4">
                    <a:lumMod val="75000"/>
                  </a:schemeClr>
                </a:solidFill>
                <a:latin typeface="+mn-lt"/>
              </a:rPr>
              <a:t>Antiziganismus</a:t>
            </a:r>
            <a:endParaRPr lang="de-AT" sz="5400" b="1" dirty="0">
              <a:solidFill>
                <a:schemeClr val="accent4">
                  <a:lumMod val="75000"/>
                </a:schemeClr>
              </a:solidFill>
              <a:latin typeface="+mn-lt"/>
            </a:endParaRPr>
          </a:p>
        </p:txBody>
      </p:sp>
      <p:sp>
        <p:nvSpPr>
          <p:cNvPr id="3" name="Inhaltsplatzhalter 2"/>
          <p:cNvSpPr>
            <a:spLocks noGrp="1"/>
          </p:cNvSpPr>
          <p:nvPr>
            <p:ph idx="1"/>
          </p:nvPr>
        </p:nvSpPr>
        <p:spPr/>
        <p:txBody>
          <a:bodyPr/>
          <a:lstStyle/>
          <a:p>
            <a:r>
              <a:rPr lang="de-AT" dirty="0" smtClean="0"/>
              <a:t>Rassismus gegenüber Menschen, die als „Zigeuner“ wahrgenommen werden</a:t>
            </a:r>
          </a:p>
          <a:p>
            <a:r>
              <a:rPr lang="de-AT" dirty="0" smtClean="0"/>
              <a:t>Dieses „Zigeunerbild“ hat mit der Lebensrealität der Betroffenen nichts zu tun, sondern wird auf diese projiziert</a:t>
            </a:r>
          </a:p>
          <a:p>
            <a:r>
              <a:rPr lang="de-AT" dirty="0" smtClean="0"/>
              <a:t>Kern: unzivilisiertes Volk, das sich nicht anpassen kann und will; parasitäres Verhalten; </a:t>
            </a:r>
            <a:r>
              <a:rPr lang="de-AT" dirty="0" err="1" smtClean="0"/>
              <a:t>Nomadentum</a:t>
            </a:r>
            <a:r>
              <a:rPr lang="de-AT" dirty="0" smtClean="0"/>
              <a:t> und „Wildheit“; eigene Regeln, Werte und Gesetze; mangelnde Hygiene etc. </a:t>
            </a:r>
          </a:p>
          <a:p>
            <a:r>
              <a:rPr lang="de-AT" dirty="0" smtClean="0"/>
              <a:t>Im Diskurs um armutsbetroffene EU-</a:t>
            </a:r>
            <a:r>
              <a:rPr lang="de-AT" dirty="0" err="1" smtClean="0"/>
              <a:t>BürgerInnen</a:t>
            </a:r>
            <a:r>
              <a:rPr lang="de-AT" dirty="0" smtClean="0"/>
              <a:t> finden sich viele </a:t>
            </a:r>
            <a:r>
              <a:rPr lang="de-AT" dirty="0" err="1" smtClean="0"/>
              <a:t>antiziganistische</a:t>
            </a:r>
            <a:r>
              <a:rPr lang="de-AT" dirty="0"/>
              <a:t> </a:t>
            </a:r>
            <a:r>
              <a:rPr lang="de-AT" dirty="0" smtClean="0"/>
              <a:t>Bilder</a:t>
            </a:r>
            <a:endParaRPr lang="de-AT" dirty="0"/>
          </a:p>
        </p:txBody>
      </p:sp>
    </p:spTree>
    <p:extLst>
      <p:ext uri="{BB962C8B-B14F-4D97-AF65-F5344CB8AC3E}">
        <p14:creationId xmlns:p14="http://schemas.microsoft.com/office/powerpoint/2010/main" val="18470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rgbClr val="FFC000"/>
            </a:solidFill>
          </a:ln>
        </p:spPr>
        <p:txBody>
          <a:bodyPr>
            <a:noAutofit/>
          </a:bodyPr>
          <a:lstStyle/>
          <a:p>
            <a:pPr algn="ctr"/>
            <a:r>
              <a:rPr lang="de-AT" sz="4000" b="1" dirty="0" smtClean="0">
                <a:solidFill>
                  <a:schemeClr val="accent4">
                    <a:lumMod val="75000"/>
                  </a:schemeClr>
                </a:solidFill>
                <a:latin typeface="+mn-lt"/>
              </a:rPr>
              <a:t>Diffamierung </a:t>
            </a:r>
            <a:r>
              <a:rPr lang="de-AT" sz="4000" b="1" dirty="0">
                <a:solidFill>
                  <a:schemeClr val="accent4">
                    <a:lumMod val="75000"/>
                  </a:schemeClr>
                </a:solidFill>
                <a:latin typeface="+mn-lt"/>
              </a:rPr>
              <a:t>durch </a:t>
            </a:r>
            <a:r>
              <a:rPr lang="de-AT" sz="4000" b="1" dirty="0" err="1">
                <a:solidFill>
                  <a:schemeClr val="accent4">
                    <a:lumMod val="75000"/>
                  </a:schemeClr>
                </a:solidFill>
                <a:latin typeface="+mn-lt"/>
              </a:rPr>
              <a:t>PolitikerInnen</a:t>
            </a:r>
            <a:r>
              <a:rPr lang="de-AT" sz="4000" b="1" dirty="0">
                <a:solidFill>
                  <a:schemeClr val="accent4">
                    <a:lumMod val="75000"/>
                  </a:schemeClr>
                </a:solidFill>
                <a:latin typeface="+mn-lt"/>
              </a:rPr>
              <a:t> und Medien</a:t>
            </a:r>
          </a:p>
        </p:txBody>
      </p:sp>
      <p:sp>
        <p:nvSpPr>
          <p:cNvPr id="3" name="Inhaltsplatzhalter 2"/>
          <p:cNvSpPr>
            <a:spLocks noGrp="1"/>
          </p:cNvSpPr>
          <p:nvPr>
            <p:ph idx="1"/>
          </p:nvPr>
        </p:nvSpPr>
        <p:spPr/>
        <p:txBody>
          <a:bodyPr/>
          <a:lstStyle/>
          <a:p>
            <a:r>
              <a:rPr lang="de-AT" dirty="0" smtClean="0"/>
              <a:t>Zur Legitimation von Bettelverboten</a:t>
            </a:r>
          </a:p>
          <a:p>
            <a:r>
              <a:rPr lang="de-AT" dirty="0" smtClean="0"/>
              <a:t>Zur Legitimation, keine Unterstützung anzubieten</a:t>
            </a:r>
          </a:p>
          <a:p>
            <a:r>
              <a:rPr lang="de-AT" dirty="0" smtClean="0"/>
              <a:t>Darstellung als arbeitsscheu und/oder nicht wirklich armutsbetroffen</a:t>
            </a:r>
            <a:endParaRPr lang="de-AT" dirty="0"/>
          </a:p>
          <a:p>
            <a:r>
              <a:rPr lang="de-AT" dirty="0" smtClean="0"/>
              <a:t>Gefahr für die Bevölkerung (Krankheiten, Kriminalität)</a:t>
            </a:r>
          </a:p>
          <a:p>
            <a:r>
              <a:rPr lang="de-AT" dirty="0" smtClean="0"/>
              <a:t>Kriminelle Banden, die die Ärmsten ausbeuten</a:t>
            </a:r>
          </a:p>
          <a:p>
            <a:r>
              <a:rPr lang="de-AT" dirty="0" smtClean="0"/>
              <a:t>Schaden für Wirtschaft und Tourismus</a:t>
            </a:r>
          </a:p>
          <a:p>
            <a:r>
              <a:rPr lang="de-AT" dirty="0" smtClean="0"/>
              <a:t>Medien übernehmen sehr häufig die Aussagen von </a:t>
            </a:r>
            <a:r>
              <a:rPr lang="de-AT" dirty="0" err="1" smtClean="0"/>
              <a:t>PolitikerInnen</a:t>
            </a:r>
            <a:r>
              <a:rPr lang="de-AT" dirty="0" smtClean="0"/>
              <a:t> </a:t>
            </a:r>
          </a:p>
        </p:txBody>
      </p:sp>
    </p:spTree>
    <p:extLst>
      <p:ext uri="{BB962C8B-B14F-4D97-AF65-F5344CB8AC3E}">
        <p14:creationId xmlns:p14="http://schemas.microsoft.com/office/powerpoint/2010/main" val="32104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38200" y="365125"/>
            <a:ext cx="8496300" cy="1325563"/>
          </a:xfrm>
          <a:ln w="19050">
            <a:solidFill>
              <a:schemeClr val="accent4">
                <a:lumMod val="75000"/>
              </a:schemeClr>
            </a:solidFill>
          </a:ln>
        </p:spPr>
        <p:txBody>
          <a:bodyPr>
            <a:normAutofit/>
          </a:bodyPr>
          <a:lstStyle/>
          <a:p>
            <a:pPr algn="ctr"/>
            <a:r>
              <a:rPr lang="de-AT" sz="5400" b="1" dirty="0">
                <a:solidFill>
                  <a:schemeClr val="accent4">
                    <a:lumMod val="75000"/>
                  </a:schemeClr>
                </a:solidFill>
                <a:latin typeface="+mn-lt"/>
              </a:rPr>
              <a:t>Betteln im Wahlkampf</a:t>
            </a:r>
          </a:p>
        </p:txBody>
      </p:sp>
      <p:pic>
        <p:nvPicPr>
          <p:cNvPr id="9" name="Inhaltsplatzhalt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774825"/>
            <a:ext cx="7315201" cy="5181601"/>
          </a:xfrm>
        </p:spPr>
      </p:pic>
      <p:pic>
        <p:nvPicPr>
          <p:cNvPr id="8" name="Inhaltsplatzhalter 7"/>
          <p:cNvPicPr>
            <a:picLocks noGrp="1" noChangeAspect="1"/>
          </p:cNvPicPr>
          <p:nvPr>
            <p:ph sz="half" idx="2"/>
          </p:nvPr>
        </p:nvPicPr>
        <p:blipFill>
          <a:blip r:embed="rId3"/>
          <a:stretch>
            <a:fillRect/>
          </a:stretch>
        </p:blipFill>
        <p:spPr>
          <a:xfrm>
            <a:off x="9686287" y="0"/>
            <a:ext cx="2424409" cy="6858000"/>
          </a:xfrm>
          <a:prstGeom prst="rect">
            <a:avLst/>
          </a:prstGeom>
        </p:spPr>
      </p:pic>
      <p:sp>
        <p:nvSpPr>
          <p:cNvPr id="4" name="Fußzeilenplatzhalter 3"/>
          <p:cNvSpPr>
            <a:spLocks noGrp="1"/>
          </p:cNvSpPr>
          <p:nvPr>
            <p:ph type="ftr" sz="quarter" idx="11"/>
          </p:nvPr>
        </p:nvSpPr>
        <p:spPr/>
        <p:txBody>
          <a:bodyPr/>
          <a:lstStyle/>
          <a:p>
            <a:endParaRPr lang="de-AT"/>
          </a:p>
        </p:txBody>
      </p:sp>
    </p:spTree>
    <p:extLst>
      <p:ext uri="{BB962C8B-B14F-4D97-AF65-F5344CB8AC3E}">
        <p14:creationId xmlns:p14="http://schemas.microsoft.com/office/powerpoint/2010/main" val="3386888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78004"/>
            <a:ext cx="10515600" cy="1325563"/>
          </a:xfrm>
          <a:ln>
            <a:solidFill>
              <a:srgbClr val="FFC000"/>
            </a:solidFill>
          </a:ln>
        </p:spPr>
        <p:txBody>
          <a:bodyPr>
            <a:normAutofit/>
          </a:bodyPr>
          <a:lstStyle/>
          <a:p>
            <a:pPr algn="ctr"/>
            <a:r>
              <a:rPr lang="de-DE" sz="5400" b="1" dirty="0" smtClean="0">
                <a:solidFill>
                  <a:schemeClr val="accent4">
                    <a:lumMod val="75000"/>
                  </a:schemeClr>
                </a:solidFill>
                <a:latin typeface="+mn-lt"/>
              </a:rPr>
              <a:t>LH </a:t>
            </a:r>
            <a:r>
              <a:rPr lang="de-DE" sz="5400" b="1" dirty="0">
                <a:solidFill>
                  <a:schemeClr val="accent4">
                    <a:lumMod val="75000"/>
                  </a:schemeClr>
                </a:solidFill>
                <a:latin typeface="+mn-lt"/>
              </a:rPr>
              <a:t>Markus Wallner (Vorarlberg)</a:t>
            </a:r>
            <a:endParaRPr lang="de-DE" sz="5400" b="1" dirty="0">
              <a:solidFill>
                <a:schemeClr val="accent4">
                  <a:lumMod val="75000"/>
                </a:schemeClr>
              </a:solidFill>
              <a:latin typeface="+mn-lt"/>
            </a:endParaRPr>
          </a:p>
        </p:txBody>
      </p:sp>
      <p:pic>
        <p:nvPicPr>
          <p:cNvPr id="5" name="Inhaltsplatzhalt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825625"/>
            <a:ext cx="5501911" cy="4905959"/>
          </a:xfrm>
        </p:spPr>
      </p:pic>
      <p:sp>
        <p:nvSpPr>
          <p:cNvPr id="4" name="Inhaltsplatzhalter 3"/>
          <p:cNvSpPr>
            <a:spLocks noGrp="1"/>
          </p:cNvSpPr>
          <p:nvPr>
            <p:ph sz="half" idx="2"/>
          </p:nvPr>
        </p:nvSpPr>
        <p:spPr>
          <a:xfrm>
            <a:off x="7006106" y="1825625"/>
            <a:ext cx="4347693" cy="4351338"/>
          </a:xfrm>
        </p:spPr>
        <p:txBody>
          <a:bodyPr/>
          <a:lstStyle/>
          <a:p>
            <a:r>
              <a:rPr lang="de-DE" dirty="0" smtClean="0"/>
              <a:t>2.12.2015, ORF Vorarlberg, </a:t>
            </a:r>
          </a:p>
          <a:p>
            <a:r>
              <a:rPr lang="de-AT" dirty="0"/>
              <a:t>http://</a:t>
            </a:r>
            <a:r>
              <a:rPr lang="de-AT" dirty="0" smtClean="0"/>
              <a:t>vorarlberg.orf.at/news/stories/2745322/</a:t>
            </a:r>
            <a:endParaRPr lang="de-DE" dirty="0"/>
          </a:p>
        </p:txBody>
      </p:sp>
    </p:spTree>
    <p:extLst>
      <p:ext uri="{BB962C8B-B14F-4D97-AF65-F5344CB8AC3E}">
        <p14:creationId xmlns:p14="http://schemas.microsoft.com/office/powerpoint/2010/main" val="33008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C000"/>
            </a:solidFill>
          </a:ln>
        </p:spPr>
        <p:txBody>
          <a:bodyPr>
            <a:noAutofit/>
          </a:bodyPr>
          <a:lstStyle/>
          <a:p>
            <a:pPr algn="ctr"/>
            <a:r>
              <a:rPr lang="de-DE" sz="5400" b="1" dirty="0">
                <a:solidFill>
                  <a:schemeClr val="accent4">
                    <a:lumMod val="75000"/>
                  </a:schemeClr>
                </a:solidFill>
                <a:latin typeface="+mn-lt"/>
              </a:rPr>
              <a:t>Wie sehen sich die </a:t>
            </a:r>
            <a:r>
              <a:rPr lang="de-DE" sz="5400" b="1" dirty="0" smtClean="0">
                <a:solidFill>
                  <a:schemeClr val="accent4">
                    <a:lumMod val="75000"/>
                  </a:schemeClr>
                </a:solidFill>
                <a:latin typeface="+mn-lt"/>
              </a:rPr>
              <a:t>Betroffenen?</a:t>
            </a:r>
            <a:endParaRPr lang="de-DE" sz="5400" b="1" dirty="0">
              <a:solidFill>
                <a:schemeClr val="accent4">
                  <a:lumMod val="75000"/>
                </a:schemeClr>
              </a:solidFill>
              <a:latin typeface="+mn-lt"/>
            </a:endParaRPr>
          </a:p>
        </p:txBody>
      </p:sp>
      <p:sp>
        <p:nvSpPr>
          <p:cNvPr id="3" name="Inhaltsplatzhalter 2"/>
          <p:cNvSpPr>
            <a:spLocks noGrp="1"/>
          </p:cNvSpPr>
          <p:nvPr>
            <p:ph sz="half" idx="1"/>
          </p:nvPr>
        </p:nvSpPr>
        <p:spPr/>
        <p:txBody>
          <a:bodyPr/>
          <a:lstStyle/>
          <a:p>
            <a:r>
              <a:rPr lang="de-DE" dirty="0" smtClean="0"/>
              <a:t>Studie der FH Dornbirn</a:t>
            </a:r>
          </a:p>
          <a:p>
            <a:r>
              <a:rPr lang="de-DE" dirty="0" smtClean="0"/>
              <a:t>Video für Ausstellung Romane </a:t>
            </a:r>
            <a:r>
              <a:rPr lang="de-DE" dirty="0" err="1" smtClean="0"/>
              <a:t>Thana</a:t>
            </a:r>
            <a:r>
              <a:rPr lang="de-DE" dirty="0" smtClean="0"/>
              <a:t> – Orte der Roma und Sinti</a:t>
            </a:r>
            <a:endParaRPr lang="de-DE" dirty="0"/>
          </a:p>
        </p:txBody>
      </p:sp>
      <p:sp>
        <p:nvSpPr>
          <p:cNvPr id="4" name="Inhaltsplatzhalter 3"/>
          <p:cNvSpPr>
            <a:spLocks noGrp="1"/>
          </p:cNvSpPr>
          <p:nvPr>
            <p:ph sz="half" idx="2"/>
          </p:nvPr>
        </p:nvSpPr>
        <p:spPr/>
        <p:txBody>
          <a:bodyPr/>
          <a:lstStyle/>
          <a:p>
            <a:endParaRPr lang="de-DE"/>
          </a:p>
        </p:txBody>
      </p:sp>
    </p:spTree>
    <p:extLst>
      <p:ext uri="{BB962C8B-B14F-4D97-AF65-F5344CB8AC3E}">
        <p14:creationId xmlns:p14="http://schemas.microsoft.com/office/powerpoint/2010/main" val="108408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19050">
            <a:solidFill>
              <a:srgbClr val="FFC000"/>
            </a:solidFill>
          </a:ln>
        </p:spPr>
        <p:txBody>
          <a:bodyPr>
            <a:normAutofit/>
          </a:bodyPr>
          <a:lstStyle/>
          <a:p>
            <a:pPr algn="ctr"/>
            <a:r>
              <a:rPr lang="de-AT" sz="5400" b="1" dirty="0">
                <a:solidFill>
                  <a:schemeClr val="accent4">
                    <a:lumMod val="75000"/>
                  </a:schemeClr>
                </a:solidFill>
                <a:latin typeface="+mn-lt"/>
              </a:rPr>
              <a:t>Mediale Darstellung </a:t>
            </a:r>
          </a:p>
        </p:txBody>
      </p:sp>
      <p:sp>
        <p:nvSpPr>
          <p:cNvPr id="3" name="Inhaltsplatzhalter 2"/>
          <p:cNvSpPr>
            <a:spLocks noGrp="1"/>
          </p:cNvSpPr>
          <p:nvPr>
            <p:ph idx="1"/>
          </p:nvPr>
        </p:nvSpPr>
        <p:spPr/>
        <p:txBody>
          <a:bodyPr/>
          <a:lstStyle/>
          <a:p>
            <a:r>
              <a:rPr lang="de-AT" dirty="0" smtClean="0"/>
              <a:t>„Bettelmafia“</a:t>
            </a:r>
          </a:p>
          <a:p>
            <a:r>
              <a:rPr lang="de-AT" dirty="0" smtClean="0"/>
              <a:t>„organisierte Banden“</a:t>
            </a:r>
          </a:p>
          <a:p>
            <a:r>
              <a:rPr lang="de-AT" dirty="0" smtClean="0"/>
              <a:t>abwertende, teils kriminalisierende Sprache</a:t>
            </a:r>
          </a:p>
          <a:p>
            <a:r>
              <a:rPr lang="de-AT" dirty="0" smtClean="0"/>
              <a:t>Betroffene kommen nur in Ausnahmefällen zu Wort</a:t>
            </a:r>
          </a:p>
          <a:p>
            <a:r>
              <a:rPr lang="de-AT" dirty="0"/>
              <a:t>h</a:t>
            </a:r>
            <a:r>
              <a:rPr lang="de-AT" dirty="0" smtClean="0"/>
              <a:t>äufig falsche oder unzureichende Informationen</a:t>
            </a:r>
          </a:p>
          <a:p>
            <a:r>
              <a:rPr lang="de-AT" dirty="0"/>
              <a:t>g</a:t>
            </a:r>
            <a:r>
              <a:rPr lang="de-AT" dirty="0" smtClean="0"/>
              <a:t>ut recherchierte Artikel sind eher selten, meist auf Initiative von Organisationen</a:t>
            </a:r>
          </a:p>
          <a:p>
            <a:r>
              <a:rPr lang="de-AT" dirty="0"/>
              <a:t>Kronen Zeitung: immer wieder Kampagnen zur Verschärfung von Bettelverboten</a:t>
            </a:r>
          </a:p>
          <a:p>
            <a:endParaRPr lang="de-AT" dirty="0" smtClean="0"/>
          </a:p>
          <a:p>
            <a:pPr marL="0" indent="0">
              <a:buNone/>
            </a:pPr>
            <a:endParaRPr lang="de-AT" dirty="0"/>
          </a:p>
        </p:txBody>
      </p:sp>
    </p:spTree>
    <p:extLst>
      <p:ext uri="{BB962C8B-B14F-4D97-AF65-F5344CB8AC3E}">
        <p14:creationId xmlns:p14="http://schemas.microsoft.com/office/powerpoint/2010/main" val="206934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de-AT"/>
          </a:p>
        </p:txBody>
      </p:sp>
      <p:pic>
        <p:nvPicPr>
          <p:cNvPr id="5" name="Grafik 4"/>
          <p:cNvPicPr>
            <a:picLocks noChangeAspect="1"/>
          </p:cNvPicPr>
          <p:nvPr/>
        </p:nvPicPr>
        <p:blipFill>
          <a:blip r:embed="rId2"/>
          <a:stretch>
            <a:fillRect/>
          </a:stretch>
        </p:blipFill>
        <p:spPr>
          <a:xfrm>
            <a:off x="400050" y="90670"/>
            <a:ext cx="11315700" cy="6631999"/>
          </a:xfrm>
          <a:prstGeom prst="rect">
            <a:avLst/>
          </a:prstGeom>
        </p:spPr>
      </p:pic>
    </p:spTree>
    <p:extLst>
      <p:ext uri="{BB962C8B-B14F-4D97-AF65-F5344CB8AC3E}">
        <p14:creationId xmlns:p14="http://schemas.microsoft.com/office/powerpoint/2010/main" val="2620755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Words>
  <Application>Microsoft Office PowerPoint</Application>
  <PresentationFormat>Breitbild</PresentationFormat>
  <Paragraphs>61</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 Theme</vt:lpstr>
      <vt:lpstr>„Schulterschluss gegen kriminelle Bettler-Banden“ Die Kriminalisierung armutsbetroffener EU-BürgerInnen </vt:lpstr>
      <vt:lpstr>Über wen sprechen wir?</vt:lpstr>
      <vt:lpstr>Antiziganismus</vt:lpstr>
      <vt:lpstr>Diffamierung durch PolitikerInnen und Medien</vt:lpstr>
      <vt:lpstr>Betteln im Wahlkampf</vt:lpstr>
      <vt:lpstr>LH Markus Wallner (Vorarlberg)</vt:lpstr>
      <vt:lpstr>Wie sehen sich die Betroffenen?</vt:lpstr>
      <vt:lpstr>Mediale Darstellung </vt:lpstr>
      <vt:lpstr>PowerPoint-Präsentation</vt:lpstr>
      <vt:lpstr>Video zu Bericht in „Österreich“</vt:lpstr>
      <vt:lpstr>Bettelverbote </vt:lpstr>
      <vt:lpstr>„aufdringliches / aggressives Betteln“</vt:lpstr>
      <vt:lpstr>„organisiertes Betteln“</vt:lpstr>
      <vt:lpstr>„gewerbsmäßiges Betteln“</vt:lpstr>
      <vt:lpstr>„gewerbsmäßiges Betteln“</vt:lpstr>
      <vt:lpstr>„Organisieren von Bettelei“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Ferdinand Koller</dc:creator>
  <cp:lastModifiedBy>Irina</cp:lastModifiedBy>
  <cp:revision>30</cp:revision>
  <cp:lastPrinted>2016-05-18T08:49:52Z</cp:lastPrinted>
  <dcterms:created xsi:type="dcterms:W3CDTF">2016-05-15T07:55:57Z</dcterms:created>
  <dcterms:modified xsi:type="dcterms:W3CDTF">2017-11-24T16:01:00Z</dcterms:modified>
</cp:coreProperties>
</file>